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848C0-F4A0-49C5-BDA0-DE8CEB163940}" type="datetimeFigureOut">
              <a:rPr lang="pl-PL" smtClean="0"/>
              <a:t>06.11.2017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0333B-5288-4CC4-8DE4-17684DE7A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38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3931-1501-4701-827B-15D365720FB1}" type="datetimeFigureOut">
              <a:rPr lang="pl-PL" smtClean="0"/>
              <a:t>06.11.2017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E3F34-0FB9-477F-8AC3-1D519C4A1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03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672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1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66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62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9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12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259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76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404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E3F34-0FB9-477F-8AC3-1D519C4A13D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680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F07-F0FE-411B-B56D-70ADD1D5C3B9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44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7DD-F2C2-4487-B065-C2F793A8D0C0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03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357D-CEA9-4831-961C-704D7C983D0B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7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2D58-E0CF-4898-A5CE-6F02BE9DEDF2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0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7A9-9C52-41F1-A56E-3E26FC4D241E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27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79B8-D9FE-4392-A30C-5EE40DE70B80}" type="datetime1">
              <a:rPr lang="pl-PL" smtClean="0"/>
              <a:t>06.11.2017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68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7CD-A494-4619-9D05-710FC9D55AB8}" type="datetime1">
              <a:rPr lang="pl-PL" smtClean="0"/>
              <a:t>06.11.2017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16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84C8-4973-43BC-86D7-AE92007E43ED}" type="datetime1">
              <a:rPr lang="pl-PL" smtClean="0"/>
              <a:t>06.11.2017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73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6DE0-5A55-470E-8918-5E18C8F3BE79}" type="datetime1">
              <a:rPr lang="pl-PL" smtClean="0"/>
              <a:t>06.11.2017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8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F5C1-4256-4CC9-BCB7-65065BD48FA4}" type="datetime1">
              <a:rPr lang="pl-PL" smtClean="0"/>
              <a:t>06.11.2017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3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0B6D-BE18-4B4F-A0BC-FFA3AD1C55C7}" type="datetime1">
              <a:rPr lang="pl-PL" smtClean="0"/>
              <a:t>06.11.2017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0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9695-D001-4DDF-B886-901421DDC82B}" type="datetime1">
              <a:rPr lang="pl-PL" smtClean="0"/>
              <a:t>06.11.2017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32DD-CB51-4BC2-A120-451B27B4E4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71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Dowody ze świadków w sprawach IP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400" b="1" dirty="0"/>
              <a:t>Prof. Marian Kępiński</a:t>
            </a:r>
            <a:br>
              <a:rPr lang="pl-PL" sz="2400" dirty="0"/>
            </a:br>
            <a:r>
              <a:rPr lang="pl-PL" sz="2400" dirty="0"/>
              <a:t>Rada Arbitrażowa Sądu Arbitrażowego </a:t>
            </a:r>
          </a:p>
          <a:p>
            <a:r>
              <a:rPr lang="pl-PL" sz="2400" dirty="0"/>
              <a:t>przy Krajowej Izbie Gospodarczej</a:t>
            </a:r>
          </a:p>
          <a:p>
            <a:r>
              <a:rPr lang="pl-PL" sz="2400" dirty="0"/>
              <a:t>Poznań, 10 listopada 2017r.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11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Przytaczanie zeznań świadków w wyrokach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wyroku powinno przedstawiać się skrótowo tylko ważne dla ustaleń sądu twierdzenia świadków;</a:t>
            </a:r>
          </a:p>
          <a:p>
            <a:pPr algn="just"/>
            <a:r>
              <a:rPr lang="pl-PL" dirty="0"/>
              <a:t>Negatywnie należy ocenić praktykę przytaczania zeznań świadków w zasadzie </a:t>
            </a:r>
            <a:r>
              <a:rPr lang="pl-PL" i="1" dirty="0"/>
              <a:t>in extenso.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96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Formalne dowody legitymacji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dirty="0"/>
              <a:t>Patenty, wzory użytkowe, dodatkowe prawa ochronne;</a:t>
            </a:r>
          </a:p>
          <a:p>
            <a:pPr lvl="0" algn="just"/>
            <a:r>
              <a:rPr lang="pl-PL" dirty="0"/>
              <a:t>Wzory przemysłowe – Urząd Patentowy RP  (</a:t>
            </a:r>
            <a:r>
              <a:rPr lang="pl-PL" b="1" dirty="0"/>
              <a:t>UPRP</a:t>
            </a:r>
            <a:r>
              <a:rPr lang="pl-PL" dirty="0"/>
              <a:t>), Urząd Unii Europejskiej ds. Własności Intelektualnej (</a:t>
            </a:r>
            <a:r>
              <a:rPr lang="pl-PL" b="1" dirty="0"/>
              <a:t>EUIPO</a:t>
            </a:r>
            <a:r>
              <a:rPr lang="pl-PL" dirty="0"/>
              <a:t>);</a:t>
            </a:r>
          </a:p>
          <a:p>
            <a:pPr lvl="0" algn="just"/>
            <a:r>
              <a:rPr lang="pl-PL" dirty="0"/>
              <a:t>Znaki towarowe – UPRP, EUIPO.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73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l-PL" dirty="0"/>
              <a:t>Umowy nabycia praw w formie pisemnej </a:t>
            </a:r>
            <a:br>
              <a:rPr lang="pl-PL" dirty="0"/>
            </a:br>
            <a:r>
              <a:rPr lang="pl-PL" i="1" dirty="0"/>
              <a:t>ad solemnitatem</a:t>
            </a:r>
            <a:r>
              <a:rPr lang="pl-PL" dirty="0"/>
              <a:t> dotyczą:</a:t>
            </a:r>
          </a:p>
          <a:p>
            <a:pPr lvl="1" algn="just"/>
            <a:r>
              <a:rPr lang="pl-PL" dirty="0"/>
              <a:t>patentów;</a:t>
            </a:r>
          </a:p>
          <a:p>
            <a:pPr lvl="1" algn="just"/>
            <a:r>
              <a:rPr lang="pl-PL" dirty="0"/>
              <a:t>wzorów przemysłowych;</a:t>
            </a:r>
          </a:p>
          <a:p>
            <a:pPr lvl="1" algn="just"/>
            <a:r>
              <a:rPr lang="pl-PL" dirty="0"/>
              <a:t>znaków towarowych;</a:t>
            </a:r>
          </a:p>
          <a:p>
            <a:pPr lvl="1" algn="just"/>
            <a:r>
              <a:rPr lang="pl-PL" dirty="0"/>
              <a:t>licencji tych praw;</a:t>
            </a:r>
          </a:p>
          <a:p>
            <a:pPr lvl="1" algn="just"/>
            <a:r>
              <a:rPr lang="pl-PL" dirty="0"/>
              <a:t>praw autorskich;</a:t>
            </a:r>
          </a:p>
          <a:p>
            <a:pPr lvl="1" algn="just"/>
            <a:r>
              <a:rPr lang="pl-PL" dirty="0"/>
              <a:t>licencji wyłącznych praw autorskich.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73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Potrzeba wysłuchania świadków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Zeznania świadków mogą być potrzebne dla ustalenia:</a:t>
            </a:r>
          </a:p>
          <a:p>
            <a:pPr lvl="1" algn="just"/>
            <a:r>
              <a:rPr lang="pl-PL" dirty="0"/>
              <a:t>nabycia praw własności przemysłowej umową od twórcy;</a:t>
            </a:r>
          </a:p>
          <a:p>
            <a:pPr lvl="1" algn="just"/>
            <a:r>
              <a:rPr lang="pl-PL" dirty="0"/>
              <a:t>nabycia praw do wynalazku lub wzoru pracowniczego;</a:t>
            </a:r>
          </a:p>
          <a:p>
            <a:pPr lvl="1" algn="just"/>
            <a:r>
              <a:rPr lang="pl-PL" dirty="0"/>
              <a:t>nabycia licencji na wynalazek lub wzór przemysłowy dokonanych przy pomocy przedsiębiorcy;</a:t>
            </a:r>
          </a:p>
          <a:p>
            <a:pPr lvl="1" algn="just"/>
            <a:r>
              <a:rPr lang="pl-PL" dirty="0"/>
              <a:t>współtwórców wynalazku lub wzoru  dokonanego przez pracowników kilku przedsiębiorców;</a:t>
            </a:r>
          </a:p>
          <a:p>
            <a:pPr lvl="1" algn="just"/>
            <a:r>
              <a:rPr lang="pl-PL" dirty="0"/>
              <a:t>okoliczności pierwszego stosowania wzoru przemysłowego;</a:t>
            </a:r>
          </a:p>
          <a:p>
            <a:pPr lvl="1" algn="just"/>
            <a:r>
              <a:rPr lang="pl-PL" dirty="0"/>
              <a:t>praw do wzoru niezarejestrowanego.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15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Świadkowie – znaki towarowe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sprawie dot. znaków towarowych potrzeba powołania świadków może dotyczyć:</a:t>
            </a:r>
          </a:p>
          <a:p>
            <a:pPr lvl="1"/>
            <a:r>
              <a:rPr lang="pl-PL" dirty="0"/>
              <a:t>znaków niezarejestrowanych;</a:t>
            </a:r>
          </a:p>
          <a:p>
            <a:pPr lvl="1"/>
            <a:r>
              <a:rPr lang="pl-PL" dirty="0"/>
              <a:t>znaków firmowych;</a:t>
            </a:r>
          </a:p>
          <a:p>
            <a:pPr lvl="1"/>
            <a:r>
              <a:rPr lang="pl-PL" dirty="0"/>
              <a:t>znaków renomowanych;</a:t>
            </a:r>
          </a:p>
          <a:p>
            <a:pPr lvl="1"/>
            <a:r>
              <a:rPr lang="pl-PL" dirty="0"/>
              <a:t>znaków powszechnie znanych; </a:t>
            </a:r>
          </a:p>
          <a:p>
            <a:pPr lvl="1"/>
            <a:r>
              <a:rPr lang="pl-PL" dirty="0"/>
              <a:t>oznaczeń przedsiębiorstw.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64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Świadkowie – prawa autorskie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dirty="0"/>
              <a:t>W sprawie dot. prawa autorskich potrzeba powołania świadków może dotyczyć:</a:t>
            </a:r>
          </a:p>
          <a:p>
            <a:pPr lvl="1" algn="just"/>
            <a:r>
              <a:rPr lang="pl-PL" dirty="0"/>
              <a:t>ustalenia kto jest twórcą;</a:t>
            </a:r>
          </a:p>
          <a:p>
            <a:pPr lvl="1" algn="just"/>
            <a:r>
              <a:rPr lang="pl-PL" dirty="0"/>
              <a:t>udzielenia licencji zwykłej;</a:t>
            </a:r>
          </a:p>
          <a:p>
            <a:pPr lvl="1" algn="just"/>
            <a:r>
              <a:rPr lang="pl-PL" dirty="0"/>
              <a:t>uprawnienia co do wykonania artystycznego;</a:t>
            </a:r>
          </a:p>
          <a:p>
            <a:pPr lvl="1" algn="just"/>
            <a:r>
              <a:rPr lang="pl-PL" dirty="0"/>
              <a:t>ustalenia kto jest producentem fonogramu lub wideogramu.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6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praw IP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Zeznania świadków mogą być konieczne dla:</a:t>
            </a:r>
          </a:p>
          <a:p>
            <a:pPr lvl="1" algn="just"/>
            <a:r>
              <a:rPr lang="pl-PL" dirty="0"/>
              <a:t>ustalenia przeniesienia prawa do uzyskania patentu, prawa ochronnego na wzór użytkowy lub prawa </a:t>
            </a:r>
            <a:br>
              <a:rPr lang="pl-PL" dirty="0"/>
            </a:br>
            <a:r>
              <a:rPr lang="pl-PL" dirty="0"/>
              <a:t>z rejestracji wzoru przemysłowego przez twórcę na rzecz przedsiębiorcy;</a:t>
            </a:r>
          </a:p>
          <a:p>
            <a:pPr lvl="1" algn="just"/>
            <a:r>
              <a:rPr lang="pl-PL" dirty="0"/>
              <a:t>ustalenia czy wynalazek, wzór użytkowy albo wzór przemysłowy był wykonany w ramach umowy o pracę lub innej umowy cywilnoprawnej;</a:t>
            </a:r>
          </a:p>
          <a:p>
            <a:pPr lvl="1" algn="just"/>
            <a:r>
              <a:rPr lang="pl-PL" dirty="0"/>
              <a:t>zbadania umów o prawo do uzyskania patentu, wzoru użytkowego albo prawa ochronnego na wzór użytkowy w razie dokonywania tych praw przez pracowników kilku przedsiębiorców.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66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praw IP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Zeznania świadków mogą być konieczne dla:</a:t>
            </a:r>
          </a:p>
          <a:p>
            <a:pPr lvl="1" algn="just"/>
            <a:r>
              <a:rPr lang="pl-PL" dirty="0"/>
              <a:t>stwierdzenia nabycia prawa do korzystania ze wzoru przemysłowego;</a:t>
            </a:r>
          </a:p>
          <a:p>
            <a:pPr lvl="1" algn="just"/>
            <a:r>
              <a:rPr lang="pl-PL" dirty="0"/>
              <a:t>ustalenia uprawnień do znaku towarowego niezarejestrowanego, a używanego;</a:t>
            </a:r>
          </a:p>
          <a:p>
            <a:pPr lvl="1" algn="just"/>
            <a:r>
              <a:rPr lang="pl-PL" dirty="0"/>
              <a:t>kwalifikacji znaku jako znaku tzw. renomowanego lub powszechnie znanego;</a:t>
            </a:r>
          </a:p>
          <a:p>
            <a:pPr lvl="1" algn="just"/>
            <a:r>
              <a:rPr lang="pl-PL" dirty="0"/>
              <a:t>rzeczywistego posługiwania się oznaczeniem odróżniającym i jego znajomością wśród klientów korzystających z jego usług.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37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praw IP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Zeznania świadków mogą być konieczne dla:</a:t>
            </a:r>
          </a:p>
          <a:p>
            <a:pPr lvl="1" algn="just"/>
            <a:r>
              <a:rPr lang="pl-PL" dirty="0"/>
              <a:t>kto jest twórcą dzieł (utworów) będących przedmiotem umów, które rodzą konflikty między producentami lub wydawcami utworów;</a:t>
            </a:r>
          </a:p>
          <a:p>
            <a:pPr lvl="1" algn="just"/>
            <a:r>
              <a:rPr lang="pl-PL" dirty="0"/>
              <a:t>zilustrowania okoliczności i zakresu </a:t>
            </a:r>
            <a:r>
              <a:rPr lang="pl-PL" dirty="0" err="1"/>
              <a:t>wykonań</a:t>
            </a:r>
            <a:r>
              <a:rPr lang="pl-PL" dirty="0"/>
              <a:t> artystycznych utworów przez artystów wykonawców;</a:t>
            </a:r>
          </a:p>
          <a:p>
            <a:pPr lvl="1" algn="just"/>
            <a:r>
              <a:rPr lang="pl-PL" dirty="0"/>
              <a:t>ustalenia uprawnionego do fonogramu lub wideogramu.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32DD-CB51-4BC2-A120-451B27B4E4F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649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364</Words>
  <Application>Microsoft Office PowerPoint</Application>
  <PresentationFormat>Pokaz na ekranie (4:3)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Dowody ze świadków w sprawach IP </vt:lpstr>
      <vt:lpstr>Formalne dowody legitymacji</vt:lpstr>
      <vt:lpstr>Umowy </vt:lpstr>
      <vt:lpstr>Potrzeba wysłuchania świadków</vt:lpstr>
      <vt:lpstr>Świadkowie – znaki towarowe </vt:lpstr>
      <vt:lpstr>Świadkowie – prawa autorskie</vt:lpstr>
      <vt:lpstr>Naruszenie praw IP</vt:lpstr>
      <vt:lpstr>Naruszenie praw IP</vt:lpstr>
      <vt:lpstr>Naruszenie praw IP</vt:lpstr>
      <vt:lpstr>Przytaczanie zeznań świadków w wyrokach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Dowody ze świadków w sprawach IP</dc:title>
  <dc:creator>Jakub</dc:creator>
  <cp:lastModifiedBy>Agnieszka Durlik</cp:lastModifiedBy>
  <cp:revision>3</cp:revision>
  <dcterms:created xsi:type="dcterms:W3CDTF">2017-11-05T15:47:08Z</dcterms:created>
  <dcterms:modified xsi:type="dcterms:W3CDTF">2017-11-06T11:29:12Z</dcterms:modified>
</cp:coreProperties>
</file>